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70" r:id="rId15"/>
    <p:sldId id="274" r:id="rId16"/>
    <p:sldId id="269" r:id="rId17"/>
    <p:sldId id="272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08C106-2FFF-46C8-A024-D47E25C5DEF0}">
          <p14:sldIdLst>
            <p14:sldId id="256"/>
            <p14:sldId id="257"/>
            <p14:sldId id="258"/>
            <p14:sldId id="266"/>
            <p14:sldId id="259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70"/>
            <p14:sldId id="274"/>
            <p14:sldId id="269"/>
            <p14:sldId id="272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6A4C92"/>
    <a:srgbClr val="331E54"/>
    <a:srgbClr val="2B174B"/>
    <a:srgbClr val="553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CB7F-C444-4769-8EB1-E47BF335E0B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96-BE00-463C-B557-7A18A636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1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06932"/>
            <a:ext cx="7772400" cy="16911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spc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391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sz="1000" i="0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700" y="3454995"/>
            <a:ext cx="3276600" cy="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78" y="6001752"/>
            <a:ext cx="1969783" cy="4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513"/>
            <a:ext cx="8229600" cy="7421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aseline="0">
                <a:solidFill>
                  <a:srgbClr val="331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256"/>
            <a:ext cx="8229600" cy="3503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309688"/>
            <a:ext cx="8229600" cy="65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8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6A4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451576"/>
            <a:ext cx="8069881" cy="2015829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EPERIBUS QUUNT </a:t>
            </a:r>
            <a:b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MILIS MINTENT UTENDEM APIS REM?</a:t>
            </a:r>
            <a:endParaRPr lang="en-US" sz="4000" spc="3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557765"/>
            <a:ext cx="8069881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maximil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ictation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endis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natio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verciis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eumquis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saectatibus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eaquis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cuptat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laute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volor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magnis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et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quia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coriaecta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evellaceaqui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ducilig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nienditis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ello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volestiisin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nonsenderspe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consequas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nimperi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omnis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dundam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 non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reium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fugitatus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22228"/>
            <a:ext cx="8069618" cy="4751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56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1E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lutheran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lutheran.edu/campussafe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783"/>
            <a:ext cx="7772400" cy="2674343"/>
          </a:xfrm>
        </p:spPr>
        <p:txBody>
          <a:bodyPr>
            <a:normAutofit/>
          </a:bodyPr>
          <a:lstStyle/>
          <a:p>
            <a:r>
              <a:rPr lang="en-US" altLang="en-US" dirty="0"/>
              <a:t>CAMPUS </a:t>
            </a:r>
            <a:r>
              <a:rPr lang="en-US" altLang="en-US" dirty="0" smtClean="0"/>
              <a:t>SAFETY </a:t>
            </a:r>
            <a:r>
              <a:rPr lang="en-US" altLang="en-US" dirty="0"/>
              <a:t>DEPARTMENT ORIENTATION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2787588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</a:t>
            </a:r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2000" b="1" i="1" dirty="0" smtClean="0">
              <a:solidFill>
                <a:srgbClr val="6A4C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EMERGENCY NOTIFICATION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Provides </a:t>
            </a:r>
            <a:r>
              <a:rPr lang="en-US" sz="2000" dirty="0"/>
              <a:t>for text, email, voice (cell or landline phone) messaging in the event of a campus emergency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All students are required to sign </a:t>
            </a:r>
            <a:r>
              <a:rPr lang="en-US" sz="2000" dirty="0" smtClean="0"/>
              <a:t>up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Sign up through Blackboard account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It is only affective as the accuracy of the information provided by the student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Emergency information is also available on the </a:t>
            </a:r>
            <a:r>
              <a:rPr lang="en-US" sz="2000" dirty="0" smtClean="0"/>
              <a:t>Cal Lutheran </a:t>
            </a:r>
            <a:r>
              <a:rPr lang="en-US" sz="2000" dirty="0"/>
              <a:t>website:  </a:t>
            </a:r>
            <a:r>
              <a:rPr lang="en-US" sz="2000" dirty="0">
                <a:hlinkClick r:id="rId2"/>
              </a:rPr>
              <a:t>www.callutheran.edu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or by calling </a:t>
            </a:r>
            <a:r>
              <a:rPr lang="en-US" sz="2000" b="1" dirty="0"/>
              <a:t>1-888-260-5450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60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5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Mark all electronics and valuables (etching, indelible marker)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Record all serial and model numbers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Install a tracking system on computers (Bookstore has them)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Lock your valuables up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Install a computer cable lock and keep it locked down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Lock your room up, do not depend on others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Report unknown persons and allow no one to tailgate into a Residence Hall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Do not leave valuables visible in a vehicle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“If it is expensive and left alone, it will grow legs and walk off</a:t>
            </a:r>
            <a:r>
              <a:rPr lang="en-US" sz="2000" dirty="0" smtClean="0"/>
              <a:t>”</a:t>
            </a:r>
          </a:p>
          <a:p>
            <a:r>
              <a:rPr lang="en-US" sz="2000" dirty="0"/>
              <a:t>Here are some tips to prevent loss of </a:t>
            </a:r>
            <a:r>
              <a:rPr lang="en-US" sz="2000" dirty="0" smtClean="0"/>
              <a:t>property: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06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Report missing items immediately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Photocopy all your personal documents in your purse or wallet and keep the photocopy in a safe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Report lost ID </a:t>
            </a:r>
            <a:r>
              <a:rPr lang="en-US" altLang="en-US" sz="2400" dirty="0" smtClean="0"/>
              <a:t>card immediately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Do not leave you room, even for a moment, unless it is </a:t>
            </a:r>
            <a:r>
              <a:rPr lang="en-US" altLang="en-US" sz="2400" dirty="0" smtClean="0"/>
              <a:t>locked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81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8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7162"/>
            <a:ext cx="8229600" cy="4456590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All vehicles must have a current parking permit clearly displayed on the outside of the lower left side of the rear window.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Vehicles without a current parking permit are subject to citation or tow</a:t>
            </a:r>
            <a:r>
              <a:rPr lang="en-US" altLang="en-US" sz="1600" dirty="0" smtClean="0"/>
              <a:t>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Parking regulations can be found on the CLU website under Campus Safety </a:t>
            </a:r>
            <a:r>
              <a:rPr lang="en-US" altLang="en-US" sz="1600" dirty="0" smtClean="0"/>
              <a:t>(</a:t>
            </a:r>
            <a:r>
              <a:rPr lang="en-US" altLang="en-US" sz="1600" dirty="0" smtClean="0">
                <a:hlinkClick r:id="rId2"/>
              </a:rPr>
              <a:t>www.callutheran.edu/campussafety</a:t>
            </a:r>
            <a:r>
              <a:rPr lang="en-US" altLang="en-US" sz="1600" dirty="0" smtClean="0"/>
              <a:t> ) and </a:t>
            </a:r>
            <a:r>
              <a:rPr lang="en-US" altLang="en-US" sz="1600" dirty="0"/>
              <a:t>must be complied with.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Citations will be issued for violation of the CLU parking regulations and must be paid before any hold is removed from the student’s account.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Parking along a red curb, in or along a fire lane, stopping in or parking in a designated handicapped spaces without a permit, and parking in  a restricted areas are the most common citations.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Failure to pay fines or continued violation of the campus vehicle code will result in loss of parking privileges on campus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1001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947889"/>
            <a:ext cx="8229601" cy="1324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Parking available in “R” lots near residence halls, or in “G” lot on North Campus (next to pool)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Resident Student parking is restricted on specific streets from </a:t>
            </a:r>
            <a:r>
              <a:rPr lang="en-US" altLang="en-US" sz="1600" dirty="0" smtClean="0"/>
              <a:t>9 </a:t>
            </a:r>
            <a:r>
              <a:rPr lang="en-US" altLang="en-US" sz="1600" dirty="0"/>
              <a:t>AM to 7 PM, Monday through Friday (academic core</a:t>
            </a:r>
            <a:r>
              <a:rPr lang="en-US" altLang="en-US" sz="1600" dirty="0" smtClean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724393"/>
            <a:ext cx="8229600" cy="8152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Visitors may park in a “G” lot without a visitor parking pass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Vehicles with CLU permits may not park in Visitor Only spaces (marked with signs)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599" y="2377384"/>
            <a:ext cx="3403107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Students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55818"/>
            <a:ext cx="3403107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Commuter Students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92979"/>
            <a:ext cx="3403107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598" y="1913018"/>
            <a:ext cx="8229600" cy="464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Parking available on campus streets (academic core) or in “G” lots</a:t>
            </a:r>
          </a:p>
        </p:txBody>
      </p:sp>
    </p:spTree>
    <p:extLst>
      <p:ext uri="{BB962C8B-B14F-4D97-AF65-F5344CB8AC3E}">
        <p14:creationId xmlns:p14="http://schemas.microsoft.com/office/powerpoint/2010/main" val="416975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REACH CAMPUS SAFETY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43456"/>
            <a:ext cx="8229600" cy="2142744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Dial </a:t>
            </a:r>
            <a:r>
              <a:rPr lang="en-US" altLang="en-US" sz="2000" dirty="0"/>
              <a:t>3-9-1-1 from any campus phone or using an outside phone (805) 493-3911.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/>
              <a:t>Dial 9-9-1-1 from any campus phone for police or fire emergency or 9-1-1 from an outside or mobile phone.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/>
              <a:t>Campus call boxes connect directly to Campus </a:t>
            </a:r>
            <a:r>
              <a:rPr lang="en-US" altLang="en-US" sz="2000" dirty="0" smtClean="0"/>
              <a:t>Safety.</a:t>
            </a:r>
            <a:endParaRPr lang="en-US" alt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For Emergencies: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4762500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Non-Emergency Calls: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343400"/>
            <a:ext cx="830506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Dial 805-493-3208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15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994376"/>
            <a:ext cx="8069881" cy="201582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 descr="DSC_02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1863724"/>
            <a:ext cx="708025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D</a:t>
            </a:r>
            <a:r>
              <a:rPr lang="en-US" altLang="en-US" sz="1800" dirty="0" smtClean="0"/>
              <a:t>o </a:t>
            </a:r>
            <a:r>
              <a:rPr lang="en-US" altLang="en-US" sz="1800" dirty="0"/>
              <a:t>not possess police powers as outlined in Section 830 of the California Penal Code.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H</a:t>
            </a:r>
            <a:r>
              <a:rPr lang="en-US" altLang="en-US" sz="1800" dirty="0" smtClean="0"/>
              <a:t>ave </a:t>
            </a:r>
            <a:r>
              <a:rPr lang="en-US" altLang="en-US" sz="1800" dirty="0"/>
              <a:t>the authority to issue parking citations on the </a:t>
            </a:r>
            <a:r>
              <a:rPr lang="en-US" altLang="en-US" sz="1800" dirty="0" smtClean="0"/>
              <a:t>Cal Lutheran </a:t>
            </a:r>
            <a:r>
              <a:rPr lang="en-US" altLang="en-US" sz="1800" dirty="0"/>
              <a:t>Campus and may make arrests as a private person pursuant to Section 837 of the California Penal Code.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H</a:t>
            </a:r>
            <a:r>
              <a:rPr lang="en-US" altLang="en-US" sz="1800" dirty="0" smtClean="0"/>
              <a:t>ave </a:t>
            </a:r>
            <a:r>
              <a:rPr lang="en-US" altLang="en-US" sz="1800" dirty="0"/>
              <a:t>the authority to ask people for identification and to determine whether they have lawful business on University property.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M</a:t>
            </a:r>
            <a:r>
              <a:rPr lang="en-US" altLang="en-US" sz="1800" dirty="0" smtClean="0"/>
              <a:t>aintain </a:t>
            </a:r>
            <a:r>
              <a:rPr lang="en-US" altLang="en-US" sz="1800" dirty="0"/>
              <a:t>a working relationship with the Thousand Oaks Police and Ventura County Sheriff ’s Department.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Campus Safety Officers: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Vision Statement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557765"/>
            <a:ext cx="8069881" cy="20884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provide the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Cal Lutheran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student, faculty, staff, administration, and visitors a safe and secure learning and working environment by focusing on customer service, best practices, service and justice, and professional development.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2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Responsibilities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666666"/>
                </a:solidFill>
              </a:rPr>
              <a:t>Campus Safety Office </a:t>
            </a:r>
            <a:r>
              <a:rPr lang="en-US" sz="2000" dirty="0">
                <a:solidFill>
                  <a:srgbClr val="666666"/>
                </a:solidFill>
              </a:rPr>
              <a:t>Operations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Campus Security and Safety Issues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Disaster Preparedness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Fire Life Safety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Environmental Safety and Regulatory Compliance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OSHA Compliance </a:t>
            </a:r>
            <a:r>
              <a:rPr lang="en-US" sz="2000" dirty="0" smtClean="0">
                <a:solidFill>
                  <a:srgbClr val="666666"/>
                </a:solidFill>
              </a:rPr>
              <a:t>Oversight</a:t>
            </a:r>
            <a:endParaRPr lang="en-US" sz="2000" dirty="0">
              <a:solidFill>
                <a:srgbClr val="6666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Campus </a:t>
            </a:r>
            <a:r>
              <a:rPr lang="en-US" sz="2400" dirty="0" smtClean="0"/>
              <a:t>Safety </a:t>
            </a:r>
            <a:r>
              <a:rPr lang="en-US" sz="2400" dirty="0"/>
              <a:t>is responsible for: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9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PARTNERS</a:t>
            </a:r>
            <a:endParaRPr lang="en-US" dirty="0"/>
          </a:p>
        </p:txBody>
      </p:sp>
      <p:pic>
        <p:nvPicPr>
          <p:cNvPr id="6" name="Picture 4" descr="MCj03346900000[1]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71650"/>
            <a:ext cx="1825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500" y="2493963"/>
            <a:ext cx="3005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endParaRPr lang="en-US" dirty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99100" y="1808163"/>
            <a:ext cx="18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Residence Life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8775" y="321945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Operations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62375" y="1390650"/>
            <a:ext cx="1946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</a:t>
            </a:r>
            <a:endParaRPr lang="en-US" dirty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59700" y="1847850"/>
            <a:ext cx="2073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Affairs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61200" y="2493962"/>
            <a:ext cx="2771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Advancement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95575" y="3219450"/>
            <a:ext cx="1174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Athletics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394487" y="375285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Emergency Services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990975" y="375285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SAFETY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508"/>
            <a:ext cx="8229600" cy="4282730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666666"/>
                </a:solidFill>
              </a:rPr>
              <a:t>Located </a:t>
            </a:r>
            <a:r>
              <a:rPr lang="en-US" sz="1400" dirty="0" smtClean="0">
                <a:solidFill>
                  <a:srgbClr val="666666"/>
                </a:solidFill>
              </a:rPr>
              <a:t>at the corner of Olsen Road &amp; Mt. Clef Boulevard</a:t>
            </a:r>
            <a:endParaRPr lang="en-US" sz="1400" dirty="0">
              <a:solidFill>
                <a:srgbClr val="666666"/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Staffed by: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 smtClean="0"/>
              <a:t>Director </a:t>
            </a:r>
            <a:r>
              <a:rPr lang="en-US" sz="1400" i="1" dirty="0"/>
              <a:t>of </a:t>
            </a:r>
            <a:r>
              <a:rPr lang="en-US" sz="1400" i="1" dirty="0" smtClean="0"/>
              <a:t>Campus Safety </a:t>
            </a:r>
            <a:endParaRPr lang="en-US" sz="1400" i="1" dirty="0"/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David Hilke</a:t>
            </a:r>
            <a:endParaRPr lang="en-US" sz="1400" dirty="0"/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/>
              <a:t>Assistant Director of </a:t>
            </a:r>
            <a:r>
              <a:rPr lang="en-US" sz="1400" i="1" dirty="0" smtClean="0"/>
              <a:t>Campus Safety</a:t>
            </a:r>
            <a:endParaRPr lang="en-US" sz="1400" i="1" dirty="0"/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Craig Lightfoot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 smtClean="0"/>
              <a:t>Campus Safety Supervisors</a:t>
            </a:r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Rey Lainez</a:t>
            </a:r>
            <a:endParaRPr lang="en-US" sz="1400" dirty="0" smtClean="0"/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Doug Flores</a:t>
            </a:r>
            <a:endParaRPr lang="en-US" sz="1400" dirty="0" smtClean="0"/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/>
              <a:t>Operations Assistant</a:t>
            </a:r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Carmen Juarez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Campus Safety </a:t>
            </a:r>
            <a:r>
              <a:rPr lang="en-US" sz="1400" dirty="0"/>
              <a:t>Officers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Front Desk Student Workers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Traffic Student Workers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6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91" y="262204"/>
            <a:ext cx="8229600" cy="742184"/>
          </a:xfrm>
        </p:spPr>
        <p:txBody>
          <a:bodyPr/>
          <a:lstStyle/>
          <a:p>
            <a:r>
              <a:rPr lang="en-US" dirty="0" smtClean="0"/>
              <a:t>OFFICE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069"/>
            <a:ext cx="8229600" cy="15727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Academic Year Office Hours: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i="1" dirty="0" smtClean="0"/>
              <a:t>Monday through </a:t>
            </a:r>
            <a:r>
              <a:rPr lang="en-US" altLang="en-US" sz="1400" i="1" dirty="0" smtClean="0"/>
              <a:t>Friday</a:t>
            </a:r>
            <a:r>
              <a:rPr lang="en-US" altLang="en-US" sz="1400" i="1" dirty="0" smtClean="0"/>
              <a:t>:  </a:t>
            </a:r>
            <a:r>
              <a:rPr lang="en-US" altLang="en-US" sz="1400" dirty="0"/>
              <a:t>8 AM to </a:t>
            </a:r>
            <a:r>
              <a:rPr lang="en-US" altLang="en-US" sz="1400" dirty="0"/>
              <a:t>5</a:t>
            </a:r>
            <a:r>
              <a:rPr lang="en-US" altLang="en-US" sz="1400" dirty="0" smtClean="0"/>
              <a:t> PM</a:t>
            </a:r>
            <a:endParaRPr lang="en-US" altLang="en-US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i="1" dirty="0" smtClean="0"/>
              <a:t>Saturday</a:t>
            </a:r>
            <a:r>
              <a:rPr lang="en-US" altLang="en-US" sz="1400" i="1" dirty="0"/>
              <a:t> </a:t>
            </a:r>
            <a:r>
              <a:rPr lang="en-US" altLang="en-US" sz="1400" i="1" dirty="0" smtClean="0"/>
              <a:t>and Sunday: Closed</a:t>
            </a:r>
            <a:endParaRPr lang="en-US" alt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Semester Break Hours may vary, but usually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Monday through Friday: 8 AM – 5 PM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20929"/>
            <a:ext cx="2272684" cy="5326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07986"/>
            <a:ext cx="2272684" cy="5326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Functions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345334"/>
            <a:ext cx="8229600" cy="25494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Campus Safety Emergency Line: (805) 493-3911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Campus Safety Business (Non-Emergency) Line: (805) 493-3208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Campus Switchboard:  (805) 492-2411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Escorting students and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Information, Directions,  Maps, and Campus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Identification card issuance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Dispatch of Campus Safety Officers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Parking Permits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Lost and Found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384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SAFETY AND SECURITY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Conduct investigations into criminal activity and egregious violations of university policy involving students, staff or faculty.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C.A.R.E. (Campus Awareness, Referral and Education Team) </a:t>
            </a:r>
            <a:r>
              <a:rPr lang="en-US" altLang="en-US" sz="1600" dirty="0"/>
              <a:t>member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Operate the Emergency Notification System </a:t>
            </a:r>
            <a:r>
              <a:rPr lang="en-US" altLang="en-US" sz="1600" dirty="0" smtClean="0"/>
              <a:t>(CLU Alert)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Cleary Act Compliance and Reporting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First Responder to medical emergencies and emergency alarms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Parking and traffic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Building access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Special Requests:  vehicle lockouts, jump starts, escort service.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Assist Residence Life (room searches, fire drills)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Emergency Preparedness Planning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24 hour patrol of </a:t>
            </a:r>
            <a:r>
              <a:rPr lang="en-US" altLang="en-US" sz="1600" dirty="0" smtClean="0"/>
              <a:t>University property </a:t>
            </a:r>
            <a:r>
              <a:rPr lang="en-US" altLang="en-US" sz="1600" dirty="0"/>
              <a:t>and buildings/enforce trespass laws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Campus Safety Officers </a:t>
            </a:r>
            <a:r>
              <a:rPr lang="en-US" altLang="en-US" dirty="0"/>
              <a:t>do not possess police authority but work closely with the Thousand Oaks Police Department  in performing these functions</a:t>
            </a:r>
            <a:r>
              <a:rPr lang="en-US" alt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15967"/>
      </p:ext>
    </p:extLst>
  </p:cSld>
  <p:clrMapOvr>
    <a:masterClrMapping/>
  </p:clrMapOvr>
</p:sld>
</file>

<file path=ppt/theme/theme1.xml><?xml version="1.0" encoding="utf-8"?>
<a:theme xmlns:a="http://schemas.openxmlformats.org/drawingml/2006/main" name="CLU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sz="2000" b="1" i="1" dirty="0" smtClean="0">
            <a:solidFill>
              <a:srgbClr val="6A4C92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CLU-PowerPoint-Template</Template>
  <TotalTime>267</TotalTime>
  <Words>978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CLU-PowerPoint-Template</vt:lpstr>
      <vt:lpstr>CAMPUS SAFETY DEPARTMENT ORIENTATION</vt:lpstr>
      <vt:lpstr>Authority</vt:lpstr>
      <vt:lpstr>Vision Statement</vt:lpstr>
      <vt:lpstr>ABOUT THE OFFICE</vt:lpstr>
      <vt:lpstr>Responsibilities</vt:lpstr>
      <vt:lpstr>OUR PARTNERS</vt:lpstr>
      <vt:lpstr>CAMPUS SAFETY STAFF</vt:lpstr>
      <vt:lpstr>OFFICE INFORMATION</vt:lpstr>
      <vt:lpstr>SAFETY AND SECURITY FUNCTION</vt:lpstr>
      <vt:lpstr>EMERGENCY NOTIFICATION SYSTEM</vt:lpstr>
      <vt:lpstr>SAFETY TIPS</vt:lpstr>
      <vt:lpstr>LOSS PREVENTION</vt:lpstr>
      <vt:lpstr>MORE TIPS</vt:lpstr>
      <vt:lpstr>PARKING INFORMATION</vt:lpstr>
      <vt:lpstr>CAMPUS PARKING</vt:lpstr>
      <vt:lpstr>PERMIT TYPES</vt:lpstr>
      <vt:lpstr>CONTACT INFORMATION</vt:lpstr>
      <vt:lpstr>HOW TO REACH CAMPUS SAFETY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Jill</dc:creator>
  <cp:lastModifiedBy>Hilke, David</cp:lastModifiedBy>
  <cp:revision>105</cp:revision>
  <dcterms:created xsi:type="dcterms:W3CDTF">2015-07-06T17:44:40Z</dcterms:created>
  <dcterms:modified xsi:type="dcterms:W3CDTF">2022-04-18T22:16:10Z</dcterms:modified>
</cp:coreProperties>
</file>